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4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81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C21F-3FD7-CA10-042A-B634DAA6B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EEE23-3617-3C26-B1A5-F564EBDF2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E8050-ED96-F740-4E94-44A9A187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E105E-24FC-FF90-5249-6A036238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558B7-637D-8F1D-3909-04A1185A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5CCA-D3F2-7BB1-AEBC-0F70A2C9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E06A19-3B34-6749-707C-784A78A47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19866-596F-ACFF-C666-248B8C7D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2A41A-119D-80D4-C9A0-1E7B792C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FC564-910B-AB95-6108-53D99C8E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2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820EA-F3F9-F985-FB66-AB068B1E6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51C93-690E-20F4-97A1-B6F278A02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88270-6D3F-459E-61FA-C14D7570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CE8C6-6152-5AAC-F46C-D6C5F7E7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71CD9-2105-376B-4E7C-BD11BA7A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09C5-2AA0-53B9-BBD1-27AFAEA7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843B0-7FED-DD1E-FE62-9FC774DCC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5314C-DC5E-90C9-BE9F-B80168D3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265EB-CB40-7D37-6EBA-A9B1DF5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75F3F-1D2E-D683-877B-AD640FB6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8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98F7-E882-7433-14D2-84273CA5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63D09-480A-0EB1-94D7-05D7DF3CD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8EB2C-58CA-2B15-2CD3-1B630F349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6BF61-E216-D849-5103-AA053888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E2232-8B91-616F-F0EB-F151A6B6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6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318F-8820-3CE8-07D9-AE5C4BA6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7B0E4-C8B7-1CD4-682C-637DC4954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D7D9-68C2-00CD-4D1E-9EFB413F5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F5E6-4ED7-E31F-CF11-25854C939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CAD9A-75DC-778B-8844-D1209145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E6C7D-0EB9-E2AC-F98A-F1A88B14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6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F320-0E40-BB67-B476-6C00C4EAE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986C8-F82A-0B78-7C22-C2E084265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94B78-7DCC-AEC8-721A-F81DA1802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2C616-64F7-A812-1C66-22D1C9309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FCAD40-1B7A-8092-1159-A8EA1BBC4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666A8-2EF6-D4A0-1FD8-24D2397A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892F8-2EBF-035F-0250-4C256E325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0CB5E1-272A-6CD0-9D7B-8067B360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13A8-FA1B-3810-3B48-CA41165E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64468-84B0-D840-91EB-B2E00432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1880C-4AEE-9455-3DD9-6EEC92DD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F313A-E4C4-2527-8BD4-FA1DD7AB3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0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D8CC1-5007-0649-71FA-587D983B1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8E4B5-124F-ACF4-1E3C-4BF8E608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67DDE-3B9F-F3C8-A170-F7C40CEE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9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FED6-0751-EBCE-C17B-95B3F6DF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3A92-3FEC-F7C6-6542-EC172D003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079D2-552F-B1EA-CEDD-F310EAB14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19B7C-36FC-C966-2F70-BE5367A9A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B0DEF-9BF2-D454-C2EE-8A8E83CA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1E6CD-30F4-78CF-AC16-ED2B60D6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6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3557-B786-3B05-A37A-1A4424C3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CCE909-7F1E-9C35-1FAF-5B2BD1509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FED0C-1C39-0934-C37B-0A8A18EA0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A66D1-799D-069E-EAEB-EE380F9F0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997FC-C117-9414-EE9C-24656369A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014DB-9278-3F88-E712-DD292F319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6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E3F1C-F077-60AB-7513-EFCA3862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0BB33-9604-9F44-0048-88F81902B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134B9-0DA5-1B8D-48AD-6176D9296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B9F0A3-03AD-E34F-921E-7B650BD909AC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8C7F-BE30-B176-E214-6AFC15EC3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9A12-C815-E7CD-FD5B-DC2EF42A6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725418-7C7A-C743-B3E7-B10BCABE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7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211EB86-93C5-2F05-116C-7EBBB29D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406"/>
          <a:stretch/>
        </p:blipFill>
        <p:spPr>
          <a:xfrm>
            <a:off x="0" y="1214438"/>
            <a:ext cx="7420180" cy="56435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0837F2-426A-7A9A-94F6-13AE5B9DA732}"/>
              </a:ext>
            </a:extLst>
          </p:cNvPr>
          <p:cNvSpPr/>
          <p:nvPr/>
        </p:nvSpPr>
        <p:spPr>
          <a:xfrm>
            <a:off x="572919" y="453679"/>
            <a:ext cx="571639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ea typeface="Verdana"/>
              </a:rPr>
              <a:t>Data Science - Group</a:t>
            </a:r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ea typeface="Verdana"/>
              </a:rPr>
              <a:t> 7</a:t>
            </a:r>
            <a:endParaRPr lang="en-US" sz="3200" b="0" cap="none" spc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Verdana"/>
              <a:ea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1029C-50B8-277A-EFA3-57260D89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29" y="2390468"/>
            <a:ext cx="5524498" cy="55125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9A472A-DB8F-547C-9386-F03B44F9259F}"/>
              </a:ext>
            </a:extLst>
          </p:cNvPr>
          <p:cNvSpPr/>
          <p:nvPr/>
        </p:nvSpPr>
        <p:spPr>
          <a:xfrm>
            <a:off x="7420180" y="0"/>
            <a:ext cx="47718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6A5FC-FC00-A0E1-F756-EEAC375FB8BD}"/>
              </a:ext>
            </a:extLst>
          </p:cNvPr>
          <p:cNvSpPr txBox="1"/>
          <p:nvPr/>
        </p:nvSpPr>
        <p:spPr>
          <a:xfrm>
            <a:off x="8512171" y="2111532"/>
            <a:ext cx="24163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Impact" panose="020B0806030902050204" pitchFamily="34" charset="0"/>
                <a:ea typeface="Adobe Heiti Std R" panose="020B0400000000000000" pitchFamily="34" charset="-128"/>
              </a:rPr>
              <a:t>AIMEE CARTER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Impact" panose="020B0806030902050204" pitchFamily="34" charset="0"/>
                <a:ea typeface="Adobe Heiti Std R" panose="020B0400000000000000" pitchFamily="34" charset="-128"/>
              </a:rPr>
              <a:t>BEE DENLEY-CURRIE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Impact" panose="020B0806030902050204" pitchFamily="34" charset="0"/>
                <a:ea typeface="Adobe Heiti Std R" panose="020B0400000000000000" pitchFamily="34" charset="-128"/>
              </a:rPr>
              <a:t>EMILY  BAYLISS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Impact" panose="020B0806030902050204" pitchFamily="34" charset="0"/>
                <a:ea typeface="Adobe Heiti Std R" panose="020B0400000000000000" pitchFamily="34" charset="-128"/>
              </a:rPr>
              <a:t>THEA RALPH</a:t>
            </a:r>
          </a:p>
          <a:p>
            <a:pPr algn="r"/>
            <a:endParaRPr lang="en-US" sz="2000" dirty="0">
              <a:solidFill>
                <a:schemeClr val="bg1"/>
              </a:solidFill>
              <a:latin typeface="Impact" panose="020B0806030902050204" pitchFamily="34" charset="0"/>
              <a:ea typeface="Adobe Heiti Std R" panose="020B0400000000000000" pitchFamily="34" charset="-128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latin typeface="Impact" panose="020B0806030902050204" pitchFamily="34" charset="0"/>
                <a:ea typeface="Adobe Heiti Std R" panose="020B0400000000000000" pitchFamily="34" charset="-128"/>
              </a:rPr>
              <a:t>ELINOR GREENHOUSE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Impact" panose="020B0806030902050204" pitchFamily="34" charset="0"/>
                <a:ea typeface="Adobe Heiti Std R" panose="020B0400000000000000" pitchFamily="34" charset="-128"/>
              </a:rPr>
              <a:t>PAIGE KOCKELBERGH</a:t>
            </a:r>
            <a:endParaRPr lang="en-GB" sz="2000" dirty="0">
              <a:solidFill>
                <a:schemeClr val="bg1"/>
              </a:solidFill>
              <a:latin typeface="Impact" panose="020B0806030902050204" pitchFamily="34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73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2A1C6-9D80-3D5A-01B9-7D456591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439733"/>
            <a:ext cx="5458973" cy="911647"/>
          </a:xfrm>
        </p:spPr>
        <p:txBody>
          <a:bodyPr anchor="t">
            <a:normAutofit fontScale="90000"/>
          </a:bodyPr>
          <a:lstStyle/>
          <a:p>
            <a:r>
              <a:rPr lang="en-US" sz="6000" b="1">
                <a:latin typeface="BIG CASLON MEDIUM" panose="02000603090000020003" pitchFamily="2" charset="-79"/>
                <a:cs typeface="BIG CASLON MEDIUM" panose="02000603090000020003" pitchFamily="2" charset="-79"/>
              </a:rPr>
              <a:t>Introduction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 descr="Johnny Depp and Amber Heard relationship timeline: When did they meet and  how long were they married? | The Standard">
            <a:extLst>
              <a:ext uri="{FF2B5EF4-FFF2-40B4-BE49-F238E27FC236}">
                <a16:creationId xmlns:a16="http://schemas.microsoft.com/office/drawing/2014/main" id="{AFD3DA78-AF76-5386-97AA-DF3BDF702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75" y="1354712"/>
            <a:ext cx="3605261" cy="2429163"/>
          </a:xfrm>
          <a:prstGeom prst="rect">
            <a:avLst/>
          </a:prstGeom>
        </p:spPr>
      </p:pic>
      <p:pic>
        <p:nvPicPr>
          <p:cNvPr id="5" name="Picture 4" descr="The 2010s: A decade that shook the foundations of British politics |  Politics News | Sky News">
            <a:extLst>
              <a:ext uri="{FF2B5EF4-FFF2-40B4-BE49-F238E27FC236}">
                <a16:creationId xmlns:a16="http://schemas.microsoft.com/office/drawing/2014/main" id="{B3508B28-C550-F2FB-57FA-7294FC3F1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943" y="4061434"/>
            <a:ext cx="3737008" cy="2143658"/>
          </a:xfrm>
          <a:prstGeom prst="rect">
            <a:avLst/>
          </a:prstGeom>
        </p:spPr>
      </p:pic>
      <p:pic>
        <p:nvPicPr>
          <p:cNvPr id="4" name="Picture 3" descr="Do we really need to talk about Andrew Tate? | Youthscape">
            <a:extLst>
              <a:ext uri="{FF2B5EF4-FFF2-40B4-BE49-F238E27FC236}">
                <a16:creationId xmlns:a16="http://schemas.microsoft.com/office/drawing/2014/main" id="{B8A7E072-CCE1-9E1B-3E54-5D7F00C18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512" y="1301263"/>
            <a:ext cx="3751174" cy="2478210"/>
          </a:xfrm>
          <a:prstGeom prst="rect">
            <a:avLst/>
          </a:prstGeom>
        </p:spPr>
      </p:pic>
      <p:pic>
        <p:nvPicPr>
          <p:cNvPr id="7" name="Picture 6" descr="How Political Ideology Can Impact the Success of M&amp;As">
            <a:extLst>
              <a:ext uri="{FF2B5EF4-FFF2-40B4-BE49-F238E27FC236}">
                <a16:creationId xmlns:a16="http://schemas.microsoft.com/office/drawing/2014/main" id="{9986F7A3-DA97-AC60-C4E0-86B5B31BD8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8698" y="4078888"/>
            <a:ext cx="4072647" cy="2153543"/>
          </a:xfrm>
          <a:prstGeom prst="rect">
            <a:avLst/>
          </a:prstGeom>
        </p:spPr>
      </p:pic>
      <p:pic>
        <p:nvPicPr>
          <p:cNvPr id="6" name="Picture 5" descr="Different Types of Bots: Understanding Their Roles and Impacts | Radware">
            <a:extLst>
              <a:ext uri="{FF2B5EF4-FFF2-40B4-BE49-F238E27FC236}">
                <a16:creationId xmlns:a16="http://schemas.microsoft.com/office/drawing/2014/main" id="{A4EC7D96-31A5-3201-7297-077A0816E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5825" y="1282430"/>
            <a:ext cx="3740285" cy="2485417"/>
          </a:xfrm>
          <a:prstGeom prst="rect">
            <a:avLst/>
          </a:prstGeom>
        </p:spPr>
      </p:pic>
      <p:pic>
        <p:nvPicPr>
          <p:cNvPr id="8" name="6 De Vaux Place 23">
            <a:hlinkClick r:id="" action="ppaction://media"/>
            <a:extLst>
              <a:ext uri="{FF2B5EF4-FFF2-40B4-BE49-F238E27FC236}">
                <a16:creationId xmlns:a16="http://schemas.microsoft.com/office/drawing/2014/main" id="{703C6D73-25B2-52E7-681A-B88CD462B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39293" y="577243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670E9B-2F22-26CE-A057-704F0A399FB5}"/>
              </a:ext>
            </a:extLst>
          </p:cNvPr>
          <p:cNvGrpSpPr/>
          <p:nvPr/>
        </p:nvGrpSpPr>
        <p:grpSpPr>
          <a:xfrm>
            <a:off x="417093" y="1225752"/>
            <a:ext cx="3499687" cy="2738991"/>
            <a:chOff x="5069304" y="1845503"/>
            <a:chExt cx="3499687" cy="273899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4674BC-FDAE-85B5-2742-2AFC79C254BF}"/>
                </a:ext>
              </a:extLst>
            </p:cNvPr>
            <p:cNvGrpSpPr/>
            <p:nvPr/>
          </p:nvGrpSpPr>
          <p:grpSpPr>
            <a:xfrm>
              <a:off x="5070308" y="1845503"/>
              <a:ext cx="3498683" cy="2457917"/>
              <a:chOff x="736433" y="2053549"/>
              <a:chExt cx="3498683" cy="2457917"/>
            </a:xfrm>
          </p:grpSpPr>
          <p:sp>
            <p:nvSpPr>
              <p:cNvPr id="21" name="Round Diagonal Corner of Rectangle 8">
                <a:extLst>
                  <a:ext uri="{FF2B5EF4-FFF2-40B4-BE49-F238E27FC236}">
                    <a16:creationId xmlns:a16="http://schemas.microsoft.com/office/drawing/2014/main" id="{48BE765D-EB5F-0AC1-BA93-2774EFFDD982}"/>
                  </a:ext>
                </a:extLst>
              </p:cNvPr>
              <p:cNvSpPr/>
              <p:nvPr/>
            </p:nvSpPr>
            <p:spPr>
              <a:xfrm>
                <a:off x="736433" y="2053549"/>
                <a:ext cx="3498683" cy="2457917"/>
              </a:xfrm>
              <a:prstGeom prst="round2DiagRect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D20BFF-1E56-5B9A-24F5-38A9CC1D33FB}"/>
                  </a:ext>
                </a:extLst>
              </p:cNvPr>
              <p:cNvSpPr txBox="1"/>
              <p:nvPr/>
            </p:nvSpPr>
            <p:spPr>
              <a:xfrm>
                <a:off x="894849" y="2231353"/>
                <a:ext cx="3270208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GB" sz="2400" b="1" u="sng">
                    <a:solidFill>
                      <a:srgbClr val="1D1C1D"/>
                    </a:solidFill>
                    <a:latin typeface="Times New Roman"/>
                    <a:cs typeface="Times New Roman"/>
                  </a:rPr>
                  <a:t>Collaborative Tools:</a:t>
                </a:r>
                <a:endParaRPr lang="en-GB" sz="2400" b="1">
                  <a:solidFill>
                    <a:srgbClr val="1D1C1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61628B-F7A7-FEAE-CB19-8AFA099C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6267" y="2905165"/>
              <a:ext cx="2763254" cy="1679329"/>
            </a:xfrm>
            <a:prstGeom prst="rect">
              <a:avLst/>
            </a:prstGeom>
          </p:spPr>
        </p:pic>
        <p:pic>
          <p:nvPicPr>
            <p:cNvPr id="12" name="Picture 11" descr="A blue circle with white rectangles&#10;&#10;Description automatically generated">
              <a:extLst>
                <a:ext uri="{FF2B5EF4-FFF2-40B4-BE49-F238E27FC236}">
                  <a16:creationId xmlns:a16="http://schemas.microsoft.com/office/drawing/2014/main" id="{DFAE688E-5814-962E-55A8-3E7C0B4D9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9304" y="2432384"/>
              <a:ext cx="1261312" cy="1211181"/>
            </a:xfrm>
            <a:prstGeom prst="rect">
              <a:avLst/>
            </a:prstGeom>
          </p:spPr>
        </p:pic>
        <p:pic>
          <p:nvPicPr>
            <p:cNvPr id="20" name="Picture 19" descr="A colorful shapes on a black background&#10;&#10;Description automatically generated">
              <a:extLst>
                <a:ext uri="{FF2B5EF4-FFF2-40B4-BE49-F238E27FC236}">
                  <a16:creationId xmlns:a16="http://schemas.microsoft.com/office/drawing/2014/main" id="{137521FA-1929-46F3-1A15-ECB0861E0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9079" y="2526631"/>
              <a:ext cx="1153027" cy="121318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199724-BFDC-C066-CA16-8C3B7F90FE5A}"/>
              </a:ext>
            </a:extLst>
          </p:cNvPr>
          <p:cNvGrpSpPr/>
          <p:nvPr/>
        </p:nvGrpSpPr>
        <p:grpSpPr>
          <a:xfrm>
            <a:off x="405563" y="3803767"/>
            <a:ext cx="3514728" cy="2457917"/>
            <a:chOff x="8274341" y="1505861"/>
            <a:chExt cx="3514728" cy="2457917"/>
          </a:xfrm>
        </p:grpSpPr>
        <p:sp>
          <p:nvSpPr>
            <p:cNvPr id="25" name="Round Diagonal Corner of Rectangle 8">
              <a:extLst>
                <a:ext uri="{FF2B5EF4-FFF2-40B4-BE49-F238E27FC236}">
                  <a16:creationId xmlns:a16="http://schemas.microsoft.com/office/drawing/2014/main" id="{0F3A512B-6FC6-4660-F2C9-8BA7E782F98A}"/>
                </a:ext>
              </a:extLst>
            </p:cNvPr>
            <p:cNvSpPr/>
            <p:nvPr/>
          </p:nvSpPr>
          <p:spPr>
            <a:xfrm>
              <a:off x="8274341" y="1505861"/>
              <a:ext cx="3498683" cy="2457917"/>
            </a:xfrm>
            <a:prstGeom prst="round2Diag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Prompt: A cute clipart shrimp sitting upright, holding a neatly designed white sign with bold, colorful lettering that reads 'PRAW-n!' in cheerful fonts. The background is transparent The sign is framed with small decorative pieces of code, adding a cool touch. Ensure the text on the sign is clear and legible.&#10;&#10;https://huggingface.co/spaces/ginipick/FLUXllama ">
              <a:extLst>
                <a:ext uri="{FF2B5EF4-FFF2-40B4-BE49-F238E27FC236}">
                  <a16:creationId xmlns:a16="http://schemas.microsoft.com/office/drawing/2014/main" id="{4827483B-0418-ABB5-7EA2-010BBC77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107" t="13526" r="15122" b="3001"/>
            <a:stretch/>
          </p:blipFill>
          <p:spPr>
            <a:xfrm>
              <a:off x="9919293" y="1778982"/>
              <a:ext cx="1869776" cy="191075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04473F-4341-B244-D62B-5D38A2972D6D}"/>
                </a:ext>
              </a:extLst>
            </p:cNvPr>
            <p:cNvSpPr txBox="1"/>
            <p:nvPr/>
          </p:nvSpPr>
          <p:spPr>
            <a:xfrm>
              <a:off x="8382625" y="1616614"/>
              <a:ext cx="3270208" cy="230832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GB" sz="2400" b="1" u="sng" dirty="0">
                  <a:solidFill>
                    <a:srgbClr val="1D1C1D"/>
                  </a:solidFill>
                  <a:latin typeface="Times New Roman"/>
                  <a:cs typeface="Times New Roman"/>
                </a:rPr>
                <a:t>Data Wrangling</a:t>
              </a:r>
            </a:p>
            <a:p>
              <a:r>
                <a:rPr lang="en-GB" sz="2400" b="1" dirty="0">
                  <a:solidFill>
                    <a:srgbClr val="1D1C1D"/>
                  </a:solidFill>
                  <a:latin typeface="Times New Roman"/>
                  <a:cs typeface="Times New Roman"/>
                </a:rPr>
                <a:t>PRAW </a:t>
              </a:r>
              <a:r>
                <a:rPr lang="en-GB" sz="2400" b="1" dirty="0" err="1">
                  <a:solidFill>
                    <a:srgbClr val="1D1C1D"/>
                  </a:solidFill>
                  <a:latin typeface="Times New Roman"/>
                  <a:cs typeface="Times New Roman"/>
                </a:rPr>
                <a:t>api</a:t>
              </a:r>
              <a:endParaRPr lang="en-GB" sz="2400" b="1">
                <a:solidFill>
                  <a:srgbClr val="1D1C1D"/>
                </a:solidFill>
                <a:latin typeface="Times New Roman"/>
                <a:cs typeface="Times New Roman"/>
              </a:endParaRPr>
            </a:p>
            <a:p>
              <a:endParaRPr lang="en-GB" sz="2400" b="1" dirty="0">
                <a:solidFill>
                  <a:srgbClr val="1D1C1D"/>
                </a:solidFill>
                <a:latin typeface="Times New Roman"/>
                <a:cs typeface="Times New Roman"/>
              </a:endParaRPr>
            </a:p>
            <a:p>
              <a:r>
                <a:rPr lang="en-GB" sz="2400" b="1" dirty="0">
                  <a:solidFill>
                    <a:srgbClr val="1D1C1D"/>
                  </a:solidFill>
                  <a:latin typeface="Times New Roman"/>
                  <a:cs typeface="Times New Roman"/>
                </a:rPr>
                <a:t>Issues of Scale</a:t>
              </a:r>
              <a:endParaRPr lang="en-GB" dirty="0"/>
            </a:p>
            <a:p>
              <a:endParaRPr lang="en-GB" sz="2400" b="1" dirty="0">
                <a:solidFill>
                  <a:srgbClr val="1D1C1D"/>
                </a:solidFill>
                <a:latin typeface="Times New Roman"/>
                <a:cs typeface="Times New Roman"/>
              </a:endParaRPr>
            </a:p>
            <a:p>
              <a:r>
                <a:rPr lang="en-GB" sz="2400" b="1" dirty="0">
                  <a:solidFill>
                    <a:srgbClr val="1D1C1D"/>
                  </a:solidFill>
                  <a:latin typeface="Times New Roman"/>
                  <a:cs typeface="Times New Roman"/>
                </a:rPr>
                <a:t>Text Processing</a:t>
              </a:r>
              <a:endParaRPr lang="en-GB" dirty="0"/>
            </a:p>
          </p:txBody>
        </p:sp>
      </p:grp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AB3FA27D-747B-1C35-7352-4ACD26AE4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8163" y="2423500"/>
            <a:ext cx="3495675" cy="3362325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E3404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C93FBC94-C3F6-7C8A-2CC7-55F21615FD1F}"/>
              </a:ext>
            </a:extLst>
          </p:cNvPr>
          <p:cNvSpPr txBox="1">
            <a:spLocks/>
          </p:cNvSpPr>
          <p:nvPr/>
        </p:nvSpPr>
        <p:spPr>
          <a:xfrm>
            <a:off x="418129" y="429706"/>
            <a:ext cx="11574343" cy="9608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atin typeface="BIG CASLON MEDIUM" panose="02000603090000020003" pitchFamily="2" charset="-79"/>
                <a:cs typeface="BIG CASLON MEDIUM"/>
              </a:rPr>
              <a:t>Specifications &amp; Implementation</a:t>
            </a:r>
            <a:endParaRPr lang="en-US" sz="6000" b="1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836B3-20B8-9901-D0F5-1C7A66E9A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7633" y="1445583"/>
            <a:ext cx="5528685" cy="3156462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E3404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 descr="A screenshot of a phone&#10;&#10;Description automatically generated">
            <a:extLst>
              <a:ext uri="{FF2B5EF4-FFF2-40B4-BE49-F238E27FC236}">
                <a16:creationId xmlns:a16="http://schemas.microsoft.com/office/drawing/2014/main" id="{28B5924E-83E1-A857-C7AB-36B9FBE24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9951" y="2451518"/>
            <a:ext cx="819150" cy="3305175"/>
          </a:xfrm>
          <a:prstGeom prst="rect">
            <a:avLst/>
          </a:prstGeom>
        </p:spPr>
      </p:pic>
      <p:pic>
        <p:nvPicPr>
          <p:cNvPr id="38" name="Picture 37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5D1A1F2B-3F8C-8FC7-D74C-D9E659F9A4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450" y="2463159"/>
            <a:ext cx="1181100" cy="3324225"/>
          </a:xfrm>
          <a:prstGeom prst="rect">
            <a:avLst/>
          </a:prstGeom>
        </p:spPr>
      </p:pic>
      <p:pic>
        <p:nvPicPr>
          <p:cNvPr id="40" name="Picture 39" descr="A screenshot of a phone&#10;&#10;Description automatically generated">
            <a:extLst>
              <a:ext uri="{FF2B5EF4-FFF2-40B4-BE49-F238E27FC236}">
                <a16:creationId xmlns:a16="http://schemas.microsoft.com/office/drawing/2014/main" id="{CD3D8A7A-BC83-1E8D-E03A-7FE9D9A46C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7308" y="2502819"/>
            <a:ext cx="1438275" cy="3286125"/>
          </a:xfrm>
          <a:prstGeom prst="rect">
            <a:avLst/>
          </a:prstGeom>
        </p:spPr>
      </p:pic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A3AE976D-3376-9120-2464-E71CA6DB0E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7281" y="2473323"/>
            <a:ext cx="5677484" cy="3289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545157-3996-F6C9-432A-2E0C9967C1D6}"/>
              </a:ext>
            </a:extLst>
          </p:cNvPr>
          <p:cNvSpPr txBox="1"/>
          <p:nvPr/>
        </p:nvSpPr>
        <p:spPr>
          <a:xfrm>
            <a:off x="-341523" y="1674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778B0-C00F-CC1A-5765-13858BD565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8084" y="2212926"/>
            <a:ext cx="5811642" cy="4048758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rgbClr val="E3404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66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2A1C6-9D80-3D5A-01B9-7D456591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47" y="176238"/>
            <a:ext cx="5393673" cy="939444"/>
          </a:xfrm>
        </p:spPr>
        <p:txBody>
          <a:bodyPr anchor="t">
            <a:noAutofit/>
          </a:bodyPr>
          <a:lstStyle/>
          <a:p>
            <a:r>
              <a:rPr lang="en-US" sz="4800" b="1" err="1">
                <a:latin typeface="BIG CASLON MEDIUM" panose="02000603090000020003" pitchFamily="2" charset="-79"/>
                <a:cs typeface="BIG CASLON MEDIUM"/>
              </a:rPr>
              <a:t>Visualisations</a:t>
            </a:r>
            <a:endParaRPr lang="en-US" sz="4800" b="1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A96854C8-B862-EECE-8F2B-5CB930EA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2" y="3658061"/>
            <a:ext cx="4096610" cy="2184194"/>
          </a:xfrm>
          <a:prstGeom prst="rect">
            <a:avLst/>
          </a:prstGeom>
        </p:spPr>
      </p:pic>
      <p:pic>
        <p:nvPicPr>
          <p:cNvPr id="5" name="Picture 4" descr="A graph of a number of words&#10;&#10;Description automatically generated">
            <a:extLst>
              <a:ext uri="{FF2B5EF4-FFF2-40B4-BE49-F238E27FC236}">
                <a16:creationId xmlns:a16="http://schemas.microsoft.com/office/drawing/2014/main" id="{9EB5BC9C-0EE0-48C6-990C-7AE049592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8494" y="8000491"/>
            <a:ext cx="2647950" cy="2095500"/>
          </a:xfrm>
          <a:prstGeom prst="rect">
            <a:avLst/>
          </a:prstGeom>
        </p:spPr>
      </p:pic>
      <p:pic>
        <p:nvPicPr>
          <p:cNvPr id="6" name="Picture 5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4AABD31B-7E75-FB3D-D6A8-D75F85A33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040" y="1021744"/>
            <a:ext cx="4211946" cy="2660287"/>
          </a:xfrm>
          <a:prstGeom prst="rect">
            <a:avLst/>
          </a:prstGeom>
        </p:spPr>
      </p:pic>
      <p:pic>
        <p:nvPicPr>
          <p:cNvPr id="8" name="Picture 7" descr="A close-up of words&#10;&#10;Description automatically generated">
            <a:extLst>
              <a:ext uri="{FF2B5EF4-FFF2-40B4-BE49-F238E27FC236}">
                <a16:creationId xmlns:a16="http://schemas.microsoft.com/office/drawing/2014/main" id="{B0F92161-9EAA-AE86-CDDC-1917DE0B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846" y="3670678"/>
            <a:ext cx="4310208" cy="217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32015-75D0-8DA0-380F-741989398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8" y="1014088"/>
            <a:ext cx="4166785" cy="2668278"/>
          </a:xfrm>
          <a:prstGeom prst="rect">
            <a:avLst/>
          </a:prstGeom>
        </p:spPr>
      </p:pic>
      <p:sp>
        <p:nvSpPr>
          <p:cNvPr id="11" name="Round Diagonal Corner of Rectangle 8">
            <a:extLst>
              <a:ext uri="{FF2B5EF4-FFF2-40B4-BE49-F238E27FC236}">
                <a16:creationId xmlns:a16="http://schemas.microsoft.com/office/drawing/2014/main" id="{1DC54736-BB53-7544-FB75-5060A62517FF}"/>
              </a:ext>
            </a:extLst>
          </p:cNvPr>
          <p:cNvSpPr/>
          <p:nvPr/>
        </p:nvSpPr>
        <p:spPr>
          <a:xfrm>
            <a:off x="8595590" y="2346719"/>
            <a:ext cx="3498683" cy="2457917"/>
          </a:xfrm>
          <a:prstGeom prst="round2Diag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F865BE-1E6B-A440-DD6F-91460BF892D6}"/>
              </a:ext>
            </a:extLst>
          </p:cNvPr>
          <p:cNvSpPr txBox="1"/>
          <p:nvPr/>
        </p:nvSpPr>
        <p:spPr>
          <a:xfrm>
            <a:off x="8798126" y="2594046"/>
            <a:ext cx="3089834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 b="1" dirty="0">
                <a:solidFill>
                  <a:srgbClr val="1D1C1D"/>
                </a:solidFill>
                <a:latin typeface="Times New Roman"/>
                <a:cs typeface="Times New Roman"/>
              </a:rPr>
              <a:t>Bag of words analysis</a:t>
            </a:r>
            <a:endParaRPr lang="en-GB" dirty="0"/>
          </a:p>
          <a:p>
            <a:r>
              <a:rPr lang="en-GB" sz="2400" b="1" dirty="0">
                <a:solidFill>
                  <a:srgbClr val="1D1C1D"/>
                </a:solidFill>
                <a:latin typeface="Times New Roman"/>
                <a:cs typeface="Times New Roman"/>
              </a:rPr>
              <a:t>Word clouds, </a:t>
            </a:r>
          </a:p>
          <a:p>
            <a:r>
              <a:rPr lang="en-GB" sz="2400" b="1" dirty="0">
                <a:solidFill>
                  <a:srgbClr val="1D1C1D"/>
                </a:solidFill>
                <a:latin typeface="Times New Roman"/>
                <a:cs typeface="Times New Roman"/>
              </a:rPr>
              <a:t>line graphs and bar charts</a:t>
            </a:r>
          </a:p>
          <a:p>
            <a:endParaRPr lang="en-GB" sz="2400" b="1" dirty="0">
              <a:solidFill>
                <a:srgbClr val="1D1C1D"/>
              </a:solidFill>
              <a:latin typeface="Times New Roman"/>
              <a:cs typeface="Times New Roman"/>
            </a:endParaRPr>
          </a:p>
          <a:p>
            <a:endParaRPr lang="en-GB" sz="2400" b="1" dirty="0">
              <a:solidFill>
                <a:srgbClr val="1D1C1D"/>
              </a:solidFill>
              <a:latin typeface="Times New Roman"/>
              <a:cs typeface="Times New Roman"/>
            </a:endParaRPr>
          </a:p>
          <a:p>
            <a:endParaRPr lang="en-GB" sz="2400" b="1" dirty="0">
              <a:solidFill>
                <a:srgbClr val="1D1C1D"/>
              </a:solidFill>
              <a:latin typeface="Times New Roman"/>
              <a:cs typeface="Times New Roman"/>
            </a:endParaRPr>
          </a:p>
          <a:p>
            <a:endParaRPr lang="en-GB" sz="2400" b="1" dirty="0">
              <a:solidFill>
                <a:srgbClr val="1D1C1D"/>
              </a:solidFill>
              <a:latin typeface="Times New Roman"/>
              <a:cs typeface="Times New Roman"/>
            </a:endParaRPr>
          </a:p>
          <a:p>
            <a:endParaRPr lang="en-GB" sz="2400" b="1" dirty="0">
              <a:solidFill>
                <a:srgbClr val="1D1C1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3871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2A1C6-9D80-3D5A-01B9-7D456591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439733"/>
            <a:ext cx="4263190" cy="960808"/>
          </a:xfrm>
        </p:spPr>
        <p:txBody>
          <a:bodyPr anchor="t">
            <a:normAutofit/>
          </a:bodyPr>
          <a:lstStyle/>
          <a:p>
            <a:r>
              <a:rPr lang="en-US" sz="5400" b="1">
                <a:latin typeface="BIG CASLON MEDIUM" panose="02000603090000020003" pitchFamily="2" charset="-79"/>
                <a:cs typeface="BIG CASLON MEDIUM" panose="02000603090000020003" pitchFamily="2" charset="-79"/>
              </a:rPr>
              <a:t>Conclusion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BFD7B76A-30B9-E693-F38E-263EA1E97752}"/>
              </a:ext>
            </a:extLst>
          </p:cNvPr>
          <p:cNvSpPr/>
          <p:nvPr/>
        </p:nvSpPr>
        <p:spPr>
          <a:xfrm>
            <a:off x="736433" y="2017830"/>
            <a:ext cx="3498683" cy="2457917"/>
          </a:xfrm>
          <a:prstGeom prst="round2Diag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076C2-2144-E119-945F-BE39101319B8}"/>
              </a:ext>
            </a:extLst>
          </p:cNvPr>
          <p:cNvSpPr txBox="1"/>
          <p:nvPr/>
        </p:nvSpPr>
        <p:spPr>
          <a:xfrm>
            <a:off x="844717" y="2461958"/>
            <a:ext cx="328211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GB" sz="2400" b="1" i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Immigration posts peaked during General Elections and changes in Prime Minister.</a:t>
            </a:r>
          </a:p>
        </p:txBody>
      </p:sp>
      <p:pic>
        <p:nvPicPr>
          <p:cNvPr id="8" name="Picture 7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86DF8617-4FA3-DA07-4345-219DA287C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126" y="1400541"/>
            <a:ext cx="6454441" cy="4124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90C6EE-342E-6FB5-F550-420225307DEC}"/>
              </a:ext>
            </a:extLst>
          </p:cNvPr>
          <p:cNvSpPr txBox="1"/>
          <p:nvPr/>
        </p:nvSpPr>
        <p:spPr>
          <a:xfrm>
            <a:off x="12681284" y="3537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5" name="Audio 34">
            <a:extLst>
              <a:ext uri="{FF2B5EF4-FFF2-40B4-BE49-F238E27FC236}">
                <a16:creationId xmlns:a16="http://schemas.microsoft.com/office/drawing/2014/main" id="{9C57B363-7997-A52A-F617-BECC31A06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16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 advTm="48713">
        <p14:switch dir="r"/>
      </p:transition>
    </mc:Choice>
    <mc:Fallback xmlns="">
      <p:transition spd="slow" advTm="487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2A1C6-9D80-3D5A-01B9-7D456591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439733"/>
            <a:ext cx="4263190" cy="960808"/>
          </a:xfrm>
        </p:spPr>
        <p:txBody>
          <a:bodyPr anchor="t">
            <a:normAutofit/>
          </a:bodyPr>
          <a:lstStyle/>
          <a:p>
            <a:r>
              <a:rPr lang="en-US" sz="5400" b="1">
                <a:latin typeface="BIG CASLON MEDIUM" panose="02000603090000020003" pitchFamily="2" charset="-79"/>
                <a:cs typeface="BIG CASLON MEDIUM" panose="02000603090000020003" pitchFamily="2" charset="-79"/>
              </a:rPr>
              <a:t>Conclusion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BFD7B76A-30B9-E693-F38E-263EA1E97752}"/>
              </a:ext>
            </a:extLst>
          </p:cNvPr>
          <p:cNvSpPr/>
          <p:nvPr/>
        </p:nvSpPr>
        <p:spPr>
          <a:xfrm>
            <a:off x="4655999" y="3847162"/>
            <a:ext cx="2880000" cy="1800000"/>
          </a:xfrm>
          <a:prstGeom prst="round2Diag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>
                <a:solidFill>
                  <a:srgbClr val="1D1C1D"/>
                </a:solidFill>
                <a:effectLst/>
                <a:latin typeface="Slack-Lato"/>
              </a:rPr>
              <a:t>Sentiment analysis</a:t>
            </a:r>
          </a:p>
        </p:txBody>
      </p:sp>
      <p:sp>
        <p:nvSpPr>
          <p:cNvPr id="3" name="Round Diagonal Corner of Rectangle 2">
            <a:extLst>
              <a:ext uri="{FF2B5EF4-FFF2-40B4-BE49-F238E27FC236}">
                <a16:creationId xmlns:a16="http://schemas.microsoft.com/office/drawing/2014/main" id="{006504B0-8297-6327-E662-BDF60A94C274}"/>
              </a:ext>
            </a:extLst>
          </p:cNvPr>
          <p:cNvSpPr/>
          <p:nvPr/>
        </p:nvSpPr>
        <p:spPr>
          <a:xfrm>
            <a:off x="570244" y="3847162"/>
            <a:ext cx="2880000" cy="1800000"/>
          </a:xfrm>
          <a:prstGeom prst="round2Diag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>
                <a:solidFill>
                  <a:srgbClr val="1D1C1D"/>
                </a:solidFill>
                <a:effectLst/>
                <a:latin typeface="Slack-Lato"/>
              </a:rPr>
              <a:t>Topic analysis</a:t>
            </a:r>
          </a:p>
        </p:txBody>
      </p:sp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C334307B-0B8F-78F6-98D1-6825CC78108D}"/>
              </a:ext>
            </a:extLst>
          </p:cNvPr>
          <p:cNvSpPr/>
          <p:nvPr/>
        </p:nvSpPr>
        <p:spPr>
          <a:xfrm>
            <a:off x="8741754" y="3847162"/>
            <a:ext cx="2880000" cy="1800000"/>
          </a:xfrm>
          <a:prstGeom prst="round2Diag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>
                <a:solidFill>
                  <a:srgbClr val="1D1C1D"/>
                </a:solidFill>
                <a:effectLst/>
                <a:latin typeface="Slack-Lato"/>
              </a:rPr>
              <a:t>Polarisation</a:t>
            </a:r>
          </a:p>
        </p:txBody>
      </p:sp>
      <p:pic>
        <p:nvPicPr>
          <p:cNvPr id="1026" name="Picture 2" descr="8 Best Python Sentiment Analysis Libraries">
            <a:extLst>
              <a:ext uri="{FF2B5EF4-FFF2-40B4-BE49-F238E27FC236}">
                <a16:creationId xmlns:a16="http://schemas.microsoft.com/office/drawing/2014/main" id="{B80C9025-68DB-BE31-A605-18F724B64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9" t="7602" r="22401" b="2362"/>
          <a:stretch/>
        </p:blipFill>
        <p:spPr bwMode="auto">
          <a:xfrm>
            <a:off x="4965030" y="1584961"/>
            <a:ext cx="2261937" cy="19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ic Modeling with LSA, PSLA, LDA &amp; lda2Vec | NanoNets">
            <a:extLst>
              <a:ext uri="{FF2B5EF4-FFF2-40B4-BE49-F238E27FC236}">
                <a16:creationId xmlns:a16="http://schemas.microsoft.com/office/drawing/2014/main" id="{3A59FD33-EF9C-F409-024E-F1FC1EAF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33" y="1400541"/>
            <a:ext cx="2132021" cy="223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polarisation? - BBC Bitesize">
            <a:extLst>
              <a:ext uri="{FF2B5EF4-FFF2-40B4-BE49-F238E27FC236}">
                <a16:creationId xmlns:a16="http://schemas.microsoft.com/office/drawing/2014/main" id="{DE20969F-A548-7A0F-1D7D-6BCF087A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709" y="1651341"/>
            <a:ext cx="3023045" cy="17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DFBC3-FDE7-6B7D-8255-4C0FE797B992}"/>
              </a:ext>
            </a:extLst>
          </p:cNvPr>
          <p:cNvSpPr txBox="1"/>
          <p:nvPr/>
        </p:nvSpPr>
        <p:spPr>
          <a:xfrm>
            <a:off x="4767321" y="627938"/>
            <a:ext cx="541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ig Caslon Medium" panose="02000603090000020003" pitchFamily="2" charset="-79"/>
                <a:cs typeface="Big Caslon Medium" panose="02000603090000020003" pitchFamily="2" charset="-79"/>
              </a:rPr>
              <a:t>How would we expand on the situation?</a:t>
            </a:r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0F03A7C1-509A-53F1-33F6-1ABF8500E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03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 advTm="29257">
        <p14:switch dir="r"/>
      </p:transition>
    </mc:Choice>
    <mc:Fallback xmlns="">
      <p:transition spd="slow" advTm="29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9" grpId="0" animBg="1"/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73</Words>
  <Application>Microsoft Office PowerPoint</Application>
  <PresentationFormat>Widescreen</PresentationFormat>
  <Paragraphs>31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Aptos</vt:lpstr>
      <vt:lpstr>Aptos Display</vt:lpstr>
      <vt:lpstr>Arial</vt:lpstr>
      <vt:lpstr>BIG CASLON MEDIUM</vt:lpstr>
      <vt:lpstr>BIG CASLON MEDIUM</vt:lpstr>
      <vt:lpstr>Impact</vt:lpstr>
      <vt:lpstr>Slack-Lato</vt:lpstr>
      <vt:lpstr>Times New Roman</vt:lpstr>
      <vt:lpstr>Verdana</vt:lpstr>
      <vt:lpstr>Office Theme</vt:lpstr>
      <vt:lpstr>PowerPoint Presentation</vt:lpstr>
      <vt:lpstr>Introduction</vt:lpstr>
      <vt:lpstr>PowerPoint Presentation</vt:lpstr>
      <vt:lpstr>Visualisations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Aimee Carter</dc:creator>
  <cp:lastModifiedBy>Bee Denley-Currie</cp:lastModifiedBy>
  <cp:revision>67</cp:revision>
  <dcterms:created xsi:type="dcterms:W3CDTF">2024-12-09T19:12:55Z</dcterms:created>
  <dcterms:modified xsi:type="dcterms:W3CDTF">2025-06-30T12:10:20Z</dcterms:modified>
</cp:coreProperties>
</file>